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8" r:id="rId3"/>
    <p:sldId id="259" r:id="rId4"/>
    <p:sldId id="261" r:id="rId5"/>
    <p:sldId id="260" r:id="rId6"/>
    <p:sldId id="262" r:id="rId7"/>
    <p:sldId id="263" r:id="rId8"/>
    <p:sldId id="264" r:id="rId9"/>
    <p:sldId id="265" r:id="rId10"/>
    <p:sldId id="257" r:id="rId1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6983" autoAdjust="0"/>
    <p:restoredTop sz="94660"/>
  </p:normalViewPr>
  <p:slideViewPr>
    <p:cSldViewPr snapToGrid="0">
      <p:cViewPr varScale="1">
        <p:scale>
          <a:sx n="159" d="100"/>
          <a:sy n="159" d="100"/>
        </p:scale>
        <p:origin x="150" y="13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image1.jpeg>
</file>

<file path=ppt/media/image10.png>
</file>

<file path=ppt/media/image11.jpeg>
</file>

<file path=ppt/media/image12.jpeg>
</file>

<file path=ppt/media/image13.jpeg>
</file>

<file path=ppt/media/image14.png>
</file>

<file path=ppt/media/image15.png>
</file>

<file path=ppt/media/image16.png>
</file>

<file path=ppt/media/image17.png>
</file>

<file path=ppt/media/image18.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4866E2-4611-4A61-89CC-C076A4B1857C}"/>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F39C0D36-921C-4D0F-99D7-81B25F725515}"/>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C5F2BF51-83A0-45C3-90A6-8E538099AD6E}"/>
              </a:ext>
            </a:extLst>
          </p:cNvPr>
          <p:cNvSpPr>
            <a:spLocks noGrp="1"/>
          </p:cNvSpPr>
          <p:nvPr>
            <p:ph type="dt" sz="half" idx="10"/>
          </p:nvPr>
        </p:nvSpPr>
        <p:spPr/>
        <p:txBody>
          <a:bodyPr/>
          <a:lstStyle/>
          <a:p>
            <a:fld id="{7FC87DB3-5708-4C9A-9143-082BB7A398BB}" type="datetimeFigureOut">
              <a:rPr lang="en-US" smtClean="0"/>
              <a:t>11/22/2021</a:t>
            </a:fld>
            <a:endParaRPr lang="en-US"/>
          </a:p>
        </p:txBody>
      </p:sp>
      <p:sp>
        <p:nvSpPr>
          <p:cNvPr id="5" name="Footer Placeholder 4">
            <a:extLst>
              <a:ext uri="{FF2B5EF4-FFF2-40B4-BE49-F238E27FC236}">
                <a16:creationId xmlns:a16="http://schemas.microsoft.com/office/drawing/2014/main" id="{FF5B1742-EE20-440B-A9F7-18ED32E48BA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1BB42AB-C73C-4424-83A1-024D698AEE43}"/>
              </a:ext>
            </a:extLst>
          </p:cNvPr>
          <p:cNvSpPr>
            <a:spLocks noGrp="1"/>
          </p:cNvSpPr>
          <p:nvPr>
            <p:ph type="sldNum" sz="quarter" idx="12"/>
          </p:nvPr>
        </p:nvSpPr>
        <p:spPr/>
        <p:txBody>
          <a:bodyPr/>
          <a:lstStyle/>
          <a:p>
            <a:fld id="{73441FD8-D517-4A9A-8548-EB878DF80495}" type="slidenum">
              <a:rPr lang="en-US" smtClean="0"/>
              <a:t>‹#›</a:t>
            </a:fld>
            <a:endParaRPr lang="en-US"/>
          </a:p>
        </p:txBody>
      </p:sp>
    </p:spTree>
    <p:extLst>
      <p:ext uri="{BB962C8B-B14F-4D97-AF65-F5344CB8AC3E}">
        <p14:creationId xmlns:p14="http://schemas.microsoft.com/office/powerpoint/2010/main" val="359427339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DD0A31-A3BD-4951-835E-62FCD3C034FB}"/>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87FC902A-FD2A-4FFC-A808-B114712F3CE5}"/>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E14A40C-E8FD-41C1-9064-2EC516CC73D3}"/>
              </a:ext>
            </a:extLst>
          </p:cNvPr>
          <p:cNvSpPr>
            <a:spLocks noGrp="1"/>
          </p:cNvSpPr>
          <p:nvPr>
            <p:ph type="dt" sz="half" idx="10"/>
          </p:nvPr>
        </p:nvSpPr>
        <p:spPr/>
        <p:txBody>
          <a:bodyPr/>
          <a:lstStyle/>
          <a:p>
            <a:fld id="{7FC87DB3-5708-4C9A-9143-082BB7A398BB}" type="datetimeFigureOut">
              <a:rPr lang="en-US" smtClean="0"/>
              <a:t>11/22/2021</a:t>
            </a:fld>
            <a:endParaRPr lang="en-US"/>
          </a:p>
        </p:txBody>
      </p:sp>
      <p:sp>
        <p:nvSpPr>
          <p:cNvPr id="5" name="Footer Placeholder 4">
            <a:extLst>
              <a:ext uri="{FF2B5EF4-FFF2-40B4-BE49-F238E27FC236}">
                <a16:creationId xmlns:a16="http://schemas.microsoft.com/office/drawing/2014/main" id="{5178F0C4-D290-4D01-9B0A-1E1C26A3859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31A0A7B-38CA-4A1C-AC41-8AB070EEC927}"/>
              </a:ext>
            </a:extLst>
          </p:cNvPr>
          <p:cNvSpPr>
            <a:spLocks noGrp="1"/>
          </p:cNvSpPr>
          <p:nvPr>
            <p:ph type="sldNum" sz="quarter" idx="12"/>
          </p:nvPr>
        </p:nvSpPr>
        <p:spPr/>
        <p:txBody>
          <a:bodyPr/>
          <a:lstStyle/>
          <a:p>
            <a:fld id="{73441FD8-D517-4A9A-8548-EB878DF80495}" type="slidenum">
              <a:rPr lang="en-US" smtClean="0"/>
              <a:t>‹#›</a:t>
            </a:fld>
            <a:endParaRPr lang="en-US"/>
          </a:p>
        </p:txBody>
      </p:sp>
    </p:spTree>
    <p:extLst>
      <p:ext uri="{BB962C8B-B14F-4D97-AF65-F5344CB8AC3E}">
        <p14:creationId xmlns:p14="http://schemas.microsoft.com/office/powerpoint/2010/main" val="344266321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86C7D1D0-B2AA-4525-B63F-85430868F796}"/>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1002BD05-F744-4C23-A6E0-F270A147CE9A}"/>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B58F44F-D026-49C4-BF8D-90853C00A595}"/>
              </a:ext>
            </a:extLst>
          </p:cNvPr>
          <p:cNvSpPr>
            <a:spLocks noGrp="1"/>
          </p:cNvSpPr>
          <p:nvPr>
            <p:ph type="dt" sz="half" idx="10"/>
          </p:nvPr>
        </p:nvSpPr>
        <p:spPr/>
        <p:txBody>
          <a:bodyPr/>
          <a:lstStyle/>
          <a:p>
            <a:fld id="{7FC87DB3-5708-4C9A-9143-082BB7A398BB}" type="datetimeFigureOut">
              <a:rPr lang="en-US" smtClean="0"/>
              <a:t>11/22/2021</a:t>
            </a:fld>
            <a:endParaRPr lang="en-US"/>
          </a:p>
        </p:txBody>
      </p:sp>
      <p:sp>
        <p:nvSpPr>
          <p:cNvPr id="5" name="Footer Placeholder 4">
            <a:extLst>
              <a:ext uri="{FF2B5EF4-FFF2-40B4-BE49-F238E27FC236}">
                <a16:creationId xmlns:a16="http://schemas.microsoft.com/office/drawing/2014/main" id="{50651524-04F6-4FF9-862E-12E84D98BB9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F834F29-7DAF-4ECB-81F9-26FB066F50B3}"/>
              </a:ext>
            </a:extLst>
          </p:cNvPr>
          <p:cNvSpPr>
            <a:spLocks noGrp="1"/>
          </p:cNvSpPr>
          <p:nvPr>
            <p:ph type="sldNum" sz="quarter" idx="12"/>
          </p:nvPr>
        </p:nvSpPr>
        <p:spPr/>
        <p:txBody>
          <a:bodyPr/>
          <a:lstStyle/>
          <a:p>
            <a:fld id="{73441FD8-D517-4A9A-8548-EB878DF80495}" type="slidenum">
              <a:rPr lang="en-US" smtClean="0"/>
              <a:t>‹#›</a:t>
            </a:fld>
            <a:endParaRPr lang="en-US"/>
          </a:p>
        </p:txBody>
      </p:sp>
    </p:spTree>
    <p:extLst>
      <p:ext uri="{BB962C8B-B14F-4D97-AF65-F5344CB8AC3E}">
        <p14:creationId xmlns:p14="http://schemas.microsoft.com/office/powerpoint/2010/main" val="411732356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5C91E7-972B-49DC-BC80-29DF339D84BE}"/>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738EC408-AC6D-4341-B442-2832E08CA7E3}"/>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FC3FD00-AB7F-4B14-AF28-6876B1B48576}"/>
              </a:ext>
            </a:extLst>
          </p:cNvPr>
          <p:cNvSpPr>
            <a:spLocks noGrp="1"/>
          </p:cNvSpPr>
          <p:nvPr>
            <p:ph type="dt" sz="half" idx="10"/>
          </p:nvPr>
        </p:nvSpPr>
        <p:spPr/>
        <p:txBody>
          <a:bodyPr/>
          <a:lstStyle/>
          <a:p>
            <a:fld id="{7FC87DB3-5708-4C9A-9143-082BB7A398BB}" type="datetimeFigureOut">
              <a:rPr lang="en-US" smtClean="0"/>
              <a:t>11/22/2021</a:t>
            </a:fld>
            <a:endParaRPr lang="en-US"/>
          </a:p>
        </p:txBody>
      </p:sp>
      <p:sp>
        <p:nvSpPr>
          <p:cNvPr id="5" name="Footer Placeholder 4">
            <a:extLst>
              <a:ext uri="{FF2B5EF4-FFF2-40B4-BE49-F238E27FC236}">
                <a16:creationId xmlns:a16="http://schemas.microsoft.com/office/drawing/2014/main" id="{AA187C07-8716-47C6-9471-FD5C2B06774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493C25C-80C6-410C-BAF0-8EA04EAD47DC}"/>
              </a:ext>
            </a:extLst>
          </p:cNvPr>
          <p:cNvSpPr>
            <a:spLocks noGrp="1"/>
          </p:cNvSpPr>
          <p:nvPr>
            <p:ph type="sldNum" sz="quarter" idx="12"/>
          </p:nvPr>
        </p:nvSpPr>
        <p:spPr/>
        <p:txBody>
          <a:bodyPr/>
          <a:lstStyle/>
          <a:p>
            <a:fld id="{73441FD8-D517-4A9A-8548-EB878DF80495}" type="slidenum">
              <a:rPr lang="en-US" smtClean="0"/>
              <a:t>‹#›</a:t>
            </a:fld>
            <a:endParaRPr lang="en-US"/>
          </a:p>
        </p:txBody>
      </p:sp>
    </p:spTree>
    <p:extLst>
      <p:ext uri="{BB962C8B-B14F-4D97-AF65-F5344CB8AC3E}">
        <p14:creationId xmlns:p14="http://schemas.microsoft.com/office/powerpoint/2010/main" val="29360613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07EB8F-3F9B-4987-BADF-85F95EB9000B}"/>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DA1FD4D2-D40C-4B8E-AAD7-5466EE897576}"/>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D805B1CF-C6AC-4740-AFA5-4014B335B7EF}"/>
              </a:ext>
            </a:extLst>
          </p:cNvPr>
          <p:cNvSpPr>
            <a:spLocks noGrp="1"/>
          </p:cNvSpPr>
          <p:nvPr>
            <p:ph type="dt" sz="half" idx="10"/>
          </p:nvPr>
        </p:nvSpPr>
        <p:spPr/>
        <p:txBody>
          <a:bodyPr/>
          <a:lstStyle/>
          <a:p>
            <a:fld id="{7FC87DB3-5708-4C9A-9143-082BB7A398BB}" type="datetimeFigureOut">
              <a:rPr lang="en-US" smtClean="0"/>
              <a:t>11/22/2021</a:t>
            </a:fld>
            <a:endParaRPr lang="en-US"/>
          </a:p>
        </p:txBody>
      </p:sp>
      <p:sp>
        <p:nvSpPr>
          <p:cNvPr id="5" name="Footer Placeholder 4">
            <a:extLst>
              <a:ext uri="{FF2B5EF4-FFF2-40B4-BE49-F238E27FC236}">
                <a16:creationId xmlns:a16="http://schemas.microsoft.com/office/drawing/2014/main" id="{3E198B74-6B46-4540-9229-FE856DBD11B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5C19B88-8F9F-4E89-9D2F-A9A6916D7173}"/>
              </a:ext>
            </a:extLst>
          </p:cNvPr>
          <p:cNvSpPr>
            <a:spLocks noGrp="1"/>
          </p:cNvSpPr>
          <p:nvPr>
            <p:ph type="sldNum" sz="quarter" idx="12"/>
          </p:nvPr>
        </p:nvSpPr>
        <p:spPr/>
        <p:txBody>
          <a:bodyPr/>
          <a:lstStyle/>
          <a:p>
            <a:fld id="{73441FD8-D517-4A9A-8548-EB878DF80495}" type="slidenum">
              <a:rPr lang="en-US" smtClean="0"/>
              <a:t>‹#›</a:t>
            </a:fld>
            <a:endParaRPr lang="en-US"/>
          </a:p>
        </p:txBody>
      </p:sp>
    </p:spTree>
    <p:extLst>
      <p:ext uri="{BB962C8B-B14F-4D97-AF65-F5344CB8AC3E}">
        <p14:creationId xmlns:p14="http://schemas.microsoft.com/office/powerpoint/2010/main" val="369892958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647648-BBC2-4D13-BDFE-6EBAD462E180}"/>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578AAE48-AE85-4E44-90B6-A602E4153924}"/>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F10F7B01-1CE3-4C0D-A146-52ADC0D24440}"/>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E54B5424-04BE-44A7-8BD3-25F31797CE30}"/>
              </a:ext>
            </a:extLst>
          </p:cNvPr>
          <p:cNvSpPr>
            <a:spLocks noGrp="1"/>
          </p:cNvSpPr>
          <p:nvPr>
            <p:ph type="dt" sz="half" idx="10"/>
          </p:nvPr>
        </p:nvSpPr>
        <p:spPr/>
        <p:txBody>
          <a:bodyPr/>
          <a:lstStyle/>
          <a:p>
            <a:fld id="{7FC87DB3-5708-4C9A-9143-082BB7A398BB}" type="datetimeFigureOut">
              <a:rPr lang="en-US" smtClean="0"/>
              <a:t>11/22/2021</a:t>
            </a:fld>
            <a:endParaRPr lang="en-US"/>
          </a:p>
        </p:txBody>
      </p:sp>
      <p:sp>
        <p:nvSpPr>
          <p:cNvPr id="6" name="Footer Placeholder 5">
            <a:extLst>
              <a:ext uri="{FF2B5EF4-FFF2-40B4-BE49-F238E27FC236}">
                <a16:creationId xmlns:a16="http://schemas.microsoft.com/office/drawing/2014/main" id="{D9E5D208-AE4C-4CCC-A0F4-9AB4D2AF97A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E9C2E69-F071-442C-A4FE-6BC6253DA4BB}"/>
              </a:ext>
            </a:extLst>
          </p:cNvPr>
          <p:cNvSpPr>
            <a:spLocks noGrp="1"/>
          </p:cNvSpPr>
          <p:nvPr>
            <p:ph type="sldNum" sz="quarter" idx="12"/>
          </p:nvPr>
        </p:nvSpPr>
        <p:spPr/>
        <p:txBody>
          <a:bodyPr/>
          <a:lstStyle/>
          <a:p>
            <a:fld id="{73441FD8-D517-4A9A-8548-EB878DF80495}" type="slidenum">
              <a:rPr lang="en-US" smtClean="0"/>
              <a:t>‹#›</a:t>
            </a:fld>
            <a:endParaRPr lang="en-US"/>
          </a:p>
        </p:txBody>
      </p:sp>
    </p:spTree>
    <p:extLst>
      <p:ext uri="{BB962C8B-B14F-4D97-AF65-F5344CB8AC3E}">
        <p14:creationId xmlns:p14="http://schemas.microsoft.com/office/powerpoint/2010/main" val="85578448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D95148-8CCA-4FAD-9885-AFB3E26BC257}"/>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B4DFF52A-DF29-4304-9023-AAA897AEAAE7}"/>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836B41CB-C131-4054-B1D4-7DDCB6BB4267}"/>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9BA68117-3AA4-491A-864D-EEB4EA735384}"/>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44F8F8D3-4540-4227-9A95-668E238EA0BF}"/>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79DBE9AE-B501-4130-A692-1E5526BF0B44}"/>
              </a:ext>
            </a:extLst>
          </p:cNvPr>
          <p:cNvSpPr>
            <a:spLocks noGrp="1"/>
          </p:cNvSpPr>
          <p:nvPr>
            <p:ph type="dt" sz="half" idx="10"/>
          </p:nvPr>
        </p:nvSpPr>
        <p:spPr/>
        <p:txBody>
          <a:bodyPr/>
          <a:lstStyle/>
          <a:p>
            <a:fld id="{7FC87DB3-5708-4C9A-9143-082BB7A398BB}" type="datetimeFigureOut">
              <a:rPr lang="en-US" smtClean="0"/>
              <a:t>11/22/2021</a:t>
            </a:fld>
            <a:endParaRPr lang="en-US"/>
          </a:p>
        </p:txBody>
      </p:sp>
      <p:sp>
        <p:nvSpPr>
          <p:cNvPr id="8" name="Footer Placeholder 7">
            <a:extLst>
              <a:ext uri="{FF2B5EF4-FFF2-40B4-BE49-F238E27FC236}">
                <a16:creationId xmlns:a16="http://schemas.microsoft.com/office/drawing/2014/main" id="{4AF7AE37-45F3-41B7-A917-A560BCA97B16}"/>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A7B7E5E9-A8F0-49F8-A43D-5B9308061F12}"/>
              </a:ext>
            </a:extLst>
          </p:cNvPr>
          <p:cNvSpPr>
            <a:spLocks noGrp="1"/>
          </p:cNvSpPr>
          <p:nvPr>
            <p:ph type="sldNum" sz="quarter" idx="12"/>
          </p:nvPr>
        </p:nvSpPr>
        <p:spPr/>
        <p:txBody>
          <a:bodyPr/>
          <a:lstStyle/>
          <a:p>
            <a:fld id="{73441FD8-D517-4A9A-8548-EB878DF80495}" type="slidenum">
              <a:rPr lang="en-US" smtClean="0"/>
              <a:t>‹#›</a:t>
            </a:fld>
            <a:endParaRPr lang="en-US"/>
          </a:p>
        </p:txBody>
      </p:sp>
    </p:spTree>
    <p:extLst>
      <p:ext uri="{BB962C8B-B14F-4D97-AF65-F5344CB8AC3E}">
        <p14:creationId xmlns:p14="http://schemas.microsoft.com/office/powerpoint/2010/main" val="310510539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143F42-F3BC-4D63-A3E1-7548EF3C0435}"/>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00802CB8-49CF-4EA9-87E6-CD247D923703}"/>
              </a:ext>
            </a:extLst>
          </p:cNvPr>
          <p:cNvSpPr>
            <a:spLocks noGrp="1"/>
          </p:cNvSpPr>
          <p:nvPr>
            <p:ph type="dt" sz="half" idx="10"/>
          </p:nvPr>
        </p:nvSpPr>
        <p:spPr/>
        <p:txBody>
          <a:bodyPr/>
          <a:lstStyle/>
          <a:p>
            <a:fld id="{7FC87DB3-5708-4C9A-9143-082BB7A398BB}" type="datetimeFigureOut">
              <a:rPr lang="en-US" smtClean="0"/>
              <a:t>11/22/2021</a:t>
            </a:fld>
            <a:endParaRPr lang="en-US"/>
          </a:p>
        </p:txBody>
      </p:sp>
      <p:sp>
        <p:nvSpPr>
          <p:cNvPr id="4" name="Footer Placeholder 3">
            <a:extLst>
              <a:ext uri="{FF2B5EF4-FFF2-40B4-BE49-F238E27FC236}">
                <a16:creationId xmlns:a16="http://schemas.microsoft.com/office/drawing/2014/main" id="{3915BE55-ED95-45D5-8D65-16CA9313423F}"/>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03E38C10-D063-4152-8B8A-1453D1025FC6}"/>
              </a:ext>
            </a:extLst>
          </p:cNvPr>
          <p:cNvSpPr>
            <a:spLocks noGrp="1"/>
          </p:cNvSpPr>
          <p:nvPr>
            <p:ph type="sldNum" sz="quarter" idx="12"/>
          </p:nvPr>
        </p:nvSpPr>
        <p:spPr/>
        <p:txBody>
          <a:bodyPr/>
          <a:lstStyle/>
          <a:p>
            <a:fld id="{73441FD8-D517-4A9A-8548-EB878DF80495}" type="slidenum">
              <a:rPr lang="en-US" smtClean="0"/>
              <a:t>‹#›</a:t>
            </a:fld>
            <a:endParaRPr lang="en-US"/>
          </a:p>
        </p:txBody>
      </p:sp>
    </p:spTree>
    <p:extLst>
      <p:ext uri="{BB962C8B-B14F-4D97-AF65-F5344CB8AC3E}">
        <p14:creationId xmlns:p14="http://schemas.microsoft.com/office/powerpoint/2010/main" val="254512615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05D6E891-3DC1-49BF-AB74-18D1305ACF06}"/>
              </a:ext>
            </a:extLst>
          </p:cNvPr>
          <p:cNvSpPr>
            <a:spLocks noGrp="1"/>
          </p:cNvSpPr>
          <p:nvPr>
            <p:ph type="dt" sz="half" idx="10"/>
          </p:nvPr>
        </p:nvSpPr>
        <p:spPr/>
        <p:txBody>
          <a:bodyPr/>
          <a:lstStyle/>
          <a:p>
            <a:fld id="{7FC87DB3-5708-4C9A-9143-082BB7A398BB}" type="datetimeFigureOut">
              <a:rPr lang="en-US" smtClean="0"/>
              <a:t>11/22/2021</a:t>
            </a:fld>
            <a:endParaRPr lang="en-US"/>
          </a:p>
        </p:txBody>
      </p:sp>
      <p:sp>
        <p:nvSpPr>
          <p:cNvPr id="3" name="Footer Placeholder 2">
            <a:extLst>
              <a:ext uri="{FF2B5EF4-FFF2-40B4-BE49-F238E27FC236}">
                <a16:creationId xmlns:a16="http://schemas.microsoft.com/office/drawing/2014/main" id="{BA3DF894-EC15-4FB1-A6E8-42D79085117B}"/>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AC7F3601-2C38-4B50-89A1-65134AAE6E2D}"/>
              </a:ext>
            </a:extLst>
          </p:cNvPr>
          <p:cNvSpPr>
            <a:spLocks noGrp="1"/>
          </p:cNvSpPr>
          <p:nvPr>
            <p:ph type="sldNum" sz="quarter" idx="12"/>
          </p:nvPr>
        </p:nvSpPr>
        <p:spPr/>
        <p:txBody>
          <a:bodyPr/>
          <a:lstStyle/>
          <a:p>
            <a:fld id="{73441FD8-D517-4A9A-8548-EB878DF80495}" type="slidenum">
              <a:rPr lang="en-US" smtClean="0"/>
              <a:t>‹#›</a:t>
            </a:fld>
            <a:endParaRPr lang="en-US"/>
          </a:p>
        </p:txBody>
      </p:sp>
    </p:spTree>
    <p:extLst>
      <p:ext uri="{BB962C8B-B14F-4D97-AF65-F5344CB8AC3E}">
        <p14:creationId xmlns:p14="http://schemas.microsoft.com/office/powerpoint/2010/main" val="102649963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05A6F6-3E70-4843-B2A4-1045B2962D51}"/>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206B956C-6271-4C14-91C1-09DBF945DD09}"/>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5D9A0DE5-FEE3-439E-B05D-6E158D52AF8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C67BF64-A5BD-46BA-957B-C9E9D95FA926}"/>
              </a:ext>
            </a:extLst>
          </p:cNvPr>
          <p:cNvSpPr>
            <a:spLocks noGrp="1"/>
          </p:cNvSpPr>
          <p:nvPr>
            <p:ph type="dt" sz="half" idx="10"/>
          </p:nvPr>
        </p:nvSpPr>
        <p:spPr/>
        <p:txBody>
          <a:bodyPr/>
          <a:lstStyle/>
          <a:p>
            <a:fld id="{7FC87DB3-5708-4C9A-9143-082BB7A398BB}" type="datetimeFigureOut">
              <a:rPr lang="en-US" smtClean="0"/>
              <a:t>11/22/2021</a:t>
            </a:fld>
            <a:endParaRPr lang="en-US"/>
          </a:p>
        </p:txBody>
      </p:sp>
      <p:sp>
        <p:nvSpPr>
          <p:cNvPr id="6" name="Footer Placeholder 5">
            <a:extLst>
              <a:ext uri="{FF2B5EF4-FFF2-40B4-BE49-F238E27FC236}">
                <a16:creationId xmlns:a16="http://schemas.microsoft.com/office/drawing/2014/main" id="{5D1D80A6-941D-42AF-BAA2-12EC577338E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F7BC779-CF4C-41EB-A0AA-5C903E1BD3AC}"/>
              </a:ext>
            </a:extLst>
          </p:cNvPr>
          <p:cNvSpPr>
            <a:spLocks noGrp="1"/>
          </p:cNvSpPr>
          <p:nvPr>
            <p:ph type="sldNum" sz="quarter" idx="12"/>
          </p:nvPr>
        </p:nvSpPr>
        <p:spPr/>
        <p:txBody>
          <a:bodyPr/>
          <a:lstStyle/>
          <a:p>
            <a:fld id="{73441FD8-D517-4A9A-8548-EB878DF80495}" type="slidenum">
              <a:rPr lang="en-US" smtClean="0"/>
              <a:t>‹#›</a:t>
            </a:fld>
            <a:endParaRPr lang="en-US"/>
          </a:p>
        </p:txBody>
      </p:sp>
    </p:spTree>
    <p:extLst>
      <p:ext uri="{BB962C8B-B14F-4D97-AF65-F5344CB8AC3E}">
        <p14:creationId xmlns:p14="http://schemas.microsoft.com/office/powerpoint/2010/main" val="294846181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E36793-D343-410D-8C82-D637936E66E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5052E09D-ADDA-48A8-8FE4-8D032AE18E9A}"/>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708D439E-0AD7-4065-9901-0C142353C0B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8924AC7-2A0F-4F9E-8A4E-2C9690585B50}"/>
              </a:ext>
            </a:extLst>
          </p:cNvPr>
          <p:cNvSpPr>
            <a:spLocks noGrp="1"/>
          </p:cNvSpPr>
          <p:nvPr>
            <p:ph type="dt" sz="half" idx="10"/>
          </p:nvPr>
        </p:nvSpPr>
        <p:spPr/>
        <p:txBody>
          <a:bodyPr/>
          <a:lstStyle/>
          <a:p>
            <a:fld id="{7FC87DB3-5708-4C9A-9143-082BB7A398BB}" type="datetimeFigureOut">
              <a:rPr lang="en-US" smtClean="0"/>
              <a:t>11/22/2021</a:t>
            </a:fld>
            <a:endParaRPr lang="en-US"/>
          </a:p>
        </p:txBody>
      </p:sp>
      <p:sp>
        <p:nvSpPr>
          <p:cNvPr id="6" name="Footer Placeholder 5">
            <a:extLst>
              <a:ext uri="{FF2B5EF4-FFF2-40B4-BE49-F238E27FC236}">
                <a16:creationId xmlns:a16="http://schemas.microsoft.com/office/drawing/2014/main" id="{C85B59B5-89C7-4CFC-A2F0-1AF4FD1874D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E426A596-2C8E-4764-8CC0-3A7BD5A3F4A3}"/>
              </a:ext>
            </a:extLst>
          </p:cNvPr>
          <p:cNvSpPr>
            <a:spLocks noGrp="1"/>
          </p:cNvSpPr>
          <p:nvPr>
            <p:ph type="sldNum" sz="quarter" idx="12"/>
          </p:nvPr>
        </p:nvSpPr>
        <p:spPr/>
        <p:txBody>
          <a:bodyPr/>
          <a:lstStyle/>
          <a:p>
            <a:fld id="{73441FD8-D517-4A9A-8548-EB878DF80495}" type="slidenum">
              <a:rPr lang="en-US" smtClean="0"/>
              <a:t>‹#›</a:t>
            </a:fld>
            <a:endParaRPr lang="en-US"/>
          </a:p>
        </p:txBody>
      </p:sp>
    </p:spTree>
    <p:extLst>
      <p:ext uri="{BB962C8B-B14F-4D97-AF65-F5344CB8AC3E}">
        <p14:creationId xmlns:p14="http://schemas.microsoft.com/office/powerpoint/2010/main" val="200942314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C520BDA3-638E-4A3F-BB18-761C6897C6F7}"/>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A24FD9EA-51B3-493A-A411-EAE047779C0D}"/>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AE376FA-9397-4D04-B2D9-0C7B591A9008}"/>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FC87DB3-5708-4C9A-9143-082BB7A398BB}" type="datetimeFigureOut">
              <a:rPr lang="en-US" smtClean="0"/>
              <a:t>11/22/2021</a:t>
            </a:fld>
            <a:endParaRPr lang="en-US"/>
          </a:p>
        </p:txBody>
      </p:sp>
      <p:sp>
        <p:nvSpPr>
          <p:cNvPr id="5" name="Footer Placeholder 4">
            <a:extLst>
              <a:ext uri="{FF2B5EF4-FFF2-40B4-BE49-F238E27FC236}">
                <a16:creationId xmlns:a16="http://schemas.microsoft.com/office/drawing/2014/main" id="{F6734F2F-1A83-4B60-96D6-ED6DBE2B7F83}"/>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E9A952A7-14B1-41A8-8554-C5C59673114E}"/>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3441FD8-D517-4A9A-8548-EB878DF80495}" type="slidenum">
              <a:rPr lang="en-US" smtClean="0"/>
              <a:t>‹#›</a:t>
            </a:fld>
            <a:endParaRPr lang="en-US"/>
          </a:p>
        </p:txBody>
      </p:sp>
    </p:spTree>
    <p:extLst>
      <p:ext uri="{BB962C8B-B14F-4D97-AF65-F5344CB8AC3E}">
        <p14:creationId xmlns:p14="http://schemas.microsoft.com/office/powerpoint/2010/main" val="134746767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8.png"/><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5.png"/></Relationships>
</file>

<file path=ppt/slides/_rels/slide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2.xml"/><Relationship Id="rId6" Type="http://schemas.openxmlformats.org/officeDocument/2006/relationships/image" Target="../media/image13.jpeg"/><Relationship Id="rId5" Type="http://schemas.openxmlformats.org/officeDocument/2006/relationships/image" Target="../media/image12.jpeg"/><Relationship Id="rId4" Type="http://schemas.openxmlformats.org/officeDocument/2006/relationships/image" Target="../media/image11.jpeg"/></Relationships>
</file>

<file path=ppt/slides/_rels/slide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2.xml"/><Relationship Id="rId4" Type="http://schemas.openxmlformats.org/officeDocument/2006/relationships/image" Target="../media/image16.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2454D6-957A-4041-846A-71E914EBA61B}"/>
              </a:ext>
            </a:extLst>
          </p:cNvPr>
          <p:cNvSpPr>
            <a:spLocks noGrp="1"/>
          </p:cNvSpPr>
          <p:nvPr>
            <p:ph type="ctrTitle"/>
          </p:nvPr>
        </p:nvSpPr>
        <p:spPr/>
        <p:txBody>
          <a:bodyPr/>
          <a:lstStyle/>
          <a:p>
            <a:r>
              <a:rPr lang="en-US"/>
              <a:t>Response time vs. Environment</a:t>
            </a:r>
            <a:endParaRPr lang="en-US" dirty="0"/>
          </a:p>
        </p:txBody>
      </p:sp>
      <p:sp>
        <p:nvSpPr>
          <p:cNvPr id="3" name="Subtitle 2">
            <a:extLst>
              <a:ext uri="{FF2B5EF4-FFF2-40B4-BE49-F238E27FC236}">
                <a16:creationId xmlns:a16="http://schemas.microsoft.com/office/drawing/2014/main" id="{3454B0EB-BC65-47ED-B71E-69D7322198F0}"/>
              </a:ext>
            </a:extLst>
          </p:cNvPr>
          <p:cNvSpPr>
            <a:spLocks noGrp="1"/>
          </p:cNvSpPr>
          <p:nvPr>
            <p:ph type="subTitle" idx="1"/>
          </p:nvPr>
        </p:nvSpPr>
        <p:spPr/>
        <p:txBody>
          <a:bodyPr/>
          <a:lstStyle/>
          <a:p>
            <a:r>
              <a:rPr lang="en-US"/>
              <a:t>Devdhar Patel</a:t>
            </a:r>
            <a:endParaRPr lang="en-US" dirty="0"/>
          </a:p>
        </p:txBody>
      </p:sp>
    </p:spTree>
    <p:extLst>
      <p:ext uri="{BB962C8B-B14F-4D97-AF65-F5344CB8AC3E}">
        <p14:creationId xmlns:p14="http://schemas.microsoft.com/office/powerpoint/2010/main" val="184753249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01AB998B-C9A8-46C1-A280-37FD121C470C}"/>
              </a:ext>
            </a:extLst>
          </p:cNvPr>
          <p:cNvPicPr>
            <a:picLocks noChangeAspect="1"/>
          </p:cNvPicPr>
          <p:nvPr/>
        </p:nvPicPr>
        <p:blipFill>
          <a:blip r:embed="rId2"/>
          <a:stretch>
            <a:fillRect/>
          </a:stretch>
        </p:blipFill>
        <p:spPr>
          <a:xfrm>
            <a:off x="211540" y="170197"/>
            <a:ext cx="4223556" cy="1271134"/>
          </a:xfrm>
          <a:prstGeom prst="rect">
            <a:avLst/>
          </a:prstGeom>
        </p:spPr>
      </p:pic>
      <p:pic>
        <p:nvPicPr>
          <p:cNvPr id="7" name="Picture 6">
            <a:extLst>
              <a:ext uri="{FF2B5EF4-FFF2-40B4-BE49-F238E27FC236}">
                <a16:creationId xmlns:a16="http://schemas.microsoft.com/office/drawing/2014/main" id="{7B8737D5-98F4-4350-8E13-C6BDD3E6F8B1}"/>
              </a:ext>
            </a:extLst>
          </p:cNvPr>
          <p:cNvPicPr>
            <a:picLocks noChangeAspect="1"/>
          </p:cNvPicPr>
          <p:nvPr/>
        </p:nvPicPr>
        <p:blipFill rotWithShape="1">
          <a:blip r:embed="rId3"/>
          <a:srcRect l="8188" r="7536"/>
          <a:stretch/>
        </p:blipFill>
        <p:spPr>
          <a:xfrm>
            <a:off x="211540" y="2251881"/>
            <a:ext cx="4565176" cy="2796996"/>
          </a:xfrm>
          <a:prstGeom prst="rect">
            <a:avLst/>
          </a:prstGeom>
        </p:spPr>
      </p:pic>
      <p:sp>
        <p:nvSpPr>
          <p:cNvPr id="8" name="TextBox 7">
            <a:extLst>
              <a:ext uri="{FF2B5EF4-FFF2-40B4-BE49-F238E27FC236}">
                <a16:creationId xmlns:a16="http://schemas.microsoft.com/office/drawing/2014/main" id="{2E73565D-985C-43AD-9182-4A27A9A92F29}"/>
              </a:ext>
            </a:extLst>
          </p:cNvPr>
          <p:cNvSpPr txBox="1"/>
          <p:nvPr/>
        </p:nvSpPr>
        <p:spPr>
          <a:xfrm>
            <a:off x="5841243" y="436432"/>
            <a:ext cx="5343098" cy="4801314"/>
          </a:xfrm>
          <a:prstGeom prst="rect">
            <a:avLst/>
          </a:prstGeom>
          <a:noFill/>
        </p:spPr>
        <p:txBody>
          <a:bodyPr wrap="square" rtlCol="0">
            <a:spAutoFit/>
          </a:bodyPr>
          <a:lstStyle/>
          <a:p>
            <a:r>
              <a:rPr lang="en-US" dirty="0"/>
              <a:t>Larger animals have:</a:t>
            </a:r>
          </a:p>
          <a:p>
            <a:endParaRPr lang="en-US" dirty="0"/>
          </a:p>
          <a:p>
            <a:pPr marL="285750" indent="-285750">
              <a:buFont typeface="Arial" panose="020B0604020202020204" pitchFamily="34" charset="0"/>
              <a:buChar char="•"/>
            </a:pPr>
            <a:r>
              <a:rPr lang="en-US" dirty="0"/>
              <a:t>Higher communication delays </a:t>
            </a:r>
          </a:p>
          <a:p>
            <a:pPr marL="285750" indent="-285750">
              <a:buFont typeface="Arial" panose="020B0604020202020204" pitchFamily="34" charset="0"/>
              <a:buChar char="•"/>
            </a:pPr>
            <a:r>
              <a:rPr lang="en-US" dirty="0"/>
              <a:t>Faster speeds </a:t>
            </a:r>
            <a:r>
              <a:rPr lang="en-US" dirty="0" err="1"/>
              <a:t>wrt</a:t>
            </a:r>
            <a:r>
              <a:rPr lang="en-US" dirty="0"/>
              <a:t> response times</a:t>
            </a:r>
          </a:p>
          <a:p>
            <a:endParaRPr lang="en-US" dirty="0"/>
          </a:p>
          <a:p>
            <a:r>
              <a:rPr lang="en-US" dirty="0"/>
              <a:t>Thus, in order to deal with this, biology has adapted passive control like:</a:t>
            </a:r>
          </a:p>
          <a:p>
            <a:pPr marL="342900" indent="-342900">
              <a:buAutoNum type="arabicPeriod"/>
            </a:pPr>
            <a:r>
              <a:rPr lang="en-US" dirty="0"/>
              <a:t>Passive muscle properties (spring like)</a:t>
            </a:r>
          </a:p>
          <a:p>
            <a:pPr marL="342900" indent="-342900">
              <a:buAutoNum type="arabicPeriod"/>
            </a:pPr>
            <a:r>
              <a:rPr lang="en-US" dirty="0"/>
              <a:t>Reflexes like the stretch reflex</a:t>
            </a:r>
          </a:p>
          <a:p>
            <a:pPr marL="342900" indent="-342900">
              <a:buAutoNum type="arabicPeriod"/>
            </a:pPr>
            <a:endParaRPr lang="en-US" dirty="0"/>
          </a:p>
          <a:p>
            <a:pPr marL="342900" indent="-342900">
              <a:buAutoNum type="arabicPeriod"/>
            </a:pPr>
            <a:endParaRPr lang="en-US" dirty="0"/>
          </a:p>
          <a:p>
            <a:r>
              <a:rPr lang="en-US" dirty="0"/>
              <a:t>When implementing this in an artificial limb allows:</a:t>
            </a:r>
          </a:p>
          <a:p>
            <a:endParaRPr lang="en-US" dirty="0"/>
          </a:p>
          <a:p>
            <a:pPr marL="342900" indent="-342900">
              <a:buAutoNum type="arabicPeriod"/>
            </a:pPr>
            <a:r>
              <a:rPr lang="en-US" dirty="0"/>
              <a:t>Sensorimotor delay of </a:t>
            </a:r>
            <a:r>
              <a:rPr lang="en-US" dirty="0" err="1"/>
              <a:t>upto</a:t>
            </a:r>
            <a:r>
              <a:rPr lang="en-US" dirty="0"/>
              <a:t> 60ms</a:t>
            </a:r>
          </a:p>
          <a:p>
            <a:pPr marL="342900" indent="-342900">
              <a:buAutoNum type="arabicPeriod"/>
            </a:pPr>
            <a:r>
              <a:rPr lang="en-US" dirty="0"/>
              <a:t>Control frequencies as low as 20Hz = command every 50ms</a:t>
            </a:r>
          </a:p>
          <a:p>
            <a:pPr marL="342900" indent="-342900">
              <a:buAutoNum type="arabicPeriod"/>
            </a:pPr>
            <a:endParaRPr lang="en-US" dirty="0"/>
          </a:p>
        </p:txBody>
      </p:sp>
      <p:sp>
        <p:nvSpPr>
          <p:cNvPr id="9" name="TextBox 8">
            <a:extLst>
              <a:ext uri="{FF2B5EF4-FFF2-40B4-BE49-F238E27FC236}">
                <a16:creationId xmlns:a16="http://schemas.microsoft.com/office/drawing/2014/main" id="{9B8D3EC0-783A-4537-81B5-5B423B1912F6}"/>
              </a:ext>
            </a:extLst>
          </p:cNvPr>
          <p:cNvSpPr txBox="1"/>
          <p:nvPr/>
        </p:nvSpPr>
        <p:spPr>
          <a:xfrm>
            <a:off x="211540" y="0"/>
            <a:ext cx="709684" cy="215444"/>
          </a:xfrm>
          <a:prstGeom prst="rect">
            <a:avLst/>
          </a:prstGeom>
          <a:noFill/>
        </p:spPr>
        <p:txBody>
          <a:bodyPr wrap="square" rtlCol="0">
            <a:spAutoFit/>
          </a:bodyPr>
          <a:lstStyle/>
          <a:p>
            <a:r>
              <a:rPr lang="en-US" sz="800" dirty="0"/>
              <a:t>2021</a:t>
            </a:r>
          </a:p>
        </p:txBody>
      </p:sp>
    </p:spTree>
    <p:extLst>
      <p:ext uri="{BB962C8B-B14F-4D97-AF65-F5344CB8AC3E}">
        <p14:creationId xmlns:p14="http://schemas.microsoft.com/office/powerpoint/2010/main" val="238897507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80020F-5576-4537-B455-BEF8D9477F5B}"/>
              </a:ext>
            </a:extLst>
          </p:cNvPr>
          <p:cNvSpPr>
            <a:spLocks noGrp="1"/>
          </p:cNvSpPr>
          <p:nvPr>
            <p:ph type="title"/>
          </p:nvPr>
        </p:nvSpPr>
        <p:spPr/>
        <p:txBody>
          <a:bodyPr/>
          <a:lstStyle/>
          <a:p>
            <a:r>
              <a:rPr lang="en-US"/>
              <a:t>Different response times in different environments</a:t>
            </a:r>
            <a:endParaRPr lang="en-US" dirty="0"/>
          </a:p>
        </p:txBody>
      </p:sp>
      <p:pic>
        <p:nvPicPr>
          <p:cNvPr id="1026" name="Picture 2" descr="Using Neural Networks To Transform Audience Building">
            <a:extLst>
              <a:ext uri="{FF2B5EF4-FFF2-40B4-BE49-F238E27FC236}">
                <a16:creationId xmlns:a16="http://schemas.microsoft.com/office/drawing/2014/main" id="{9B2C3ED6-4C19-4E17-98D1-4DA5A3A9809B}"/>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9634" t="6208" r="17080" b="6308"/>
          <a:stretch/>
        </p:blipFill>
        <p:spPr bwMode="auto">
          <a:xfrm>
            <a:off x="1005963" y="1963815"/>
            <a:ext cx="2609526" cy="2335539"/>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14BD6A6C-5B47-49E8-AF4A-6D353296FAF2}"/>
              </a:ext>
            </a:extLst>
          </p:cNvPr>
          <p:cNvSpPr txBox="1"/>
          <p:nvPr/>
        </p:nvSpPr>
        <p:spPr>
          <a:xfrm>
            <a:off x="1005963" y="4401494"/>
            <a:ext cx="2609526" cy="369332"/>
          </a:xfrm>
          <a:prstGeom prst="rect">
            <a:avLst/>
          </a:prstGeom>
          <a:noFill/>
        </p:spPr>
        <p:txBody>
          <a:bodyPr wrap="square" rtlCol="0">
            <a:spAutoFit/>
          </a:bodyPr>
          <a:lstStyle/>
          <a:p>
            <a:pPr algn="ctr"/>
            <a:r>
              <a:rPr lang="en-US" dirty="0"/>
              <a:t>Agent</a:t>
            </a:r>
          </a:p>
        </p:txBody>
      </p:sp>
    </p:spTree>
    <p:extLst>
      <p:ext uri="{BB962C8B-B14F-4D97-AF65-F5344CB8AC3E}">
        <p14:creationId xmlns:p14="http://schemas.microsoft.com/office/powerpoint/2010/main" val="229291247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80020F-5576-4537-B455-BEF8D9477F5B}"/>
              </a:ext>
            </a:extLst>
          </p:cNvPr>
          <p:cNvSpPr>
            <a:spLocks noGrp="1"/>
          </p:cNvSpPr>
          <p:nvPr>
            <p:ph type="title"/>
          </p:nvPr>
        </p:nvSpPr>
        <p:spPr/>
        <p:txBody>
          <a:bodyPr/>
          <a:lstStyle/>
          <a:p>
            <a:r>
              <a:rPr lang="en-US"/>
              <a:t>Different response times in different environments</a:t>
            </a:r>
            <a:endParaRPr lang="en-US" dirty="0"/>
          </a:p>
        </p:txBody>
      </p:sp>
      <p:pic>
        <p:nvPicPr>
          <p:cNvPr id="1028" name="Picture 4" descr="With animal sperm, size matters | Science | In-depth reporting on science  and technology | DW | 18.11.2015">
            <a:extLst>
              <a:ext uri="{FF2B5EF4-FFF2-40B4-BE49-F238E27FC236}">
                <a16:creationId xmlns:a16="http://schemas.microsoft.com/office/drawing/2014/main" id="{418E80B2-828C-40A7-85CE-6B09972929E6}"/>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7967" t="28503" r="61739" b="30196"/>
          <a:stretch/>
        </p:blipFill>
        <p:spPr bwMode="auto">
          <a:xfrm>
            <a:off x="6857999" y="1519701"/>
            <a:ext cx="3978323" cy="3052781"/>
          </a:xfrm>
          <a:prstGeom prst="rect">
            <a:avLst/>
          </a:prstGeom>
          <a:noFill/>
          <a:extLst>
            <a:ext uri="{909E8E84-426E-40DD-AFC4-6F175D3DCCD1}">
              <a14:hiddenFill xmlns:a14="http://schemas.microsoft.com/office/drawing/2010/main">
                <a:solidFill>
                  <a:srgbClr val="FFFFFF"/>
                </a:solidFill>
              </a14:hiddenFill>
            </a:ext>
          </a:extLst>
        </p:spPr>
      </p:pic>
      <p:pic>
        <p:nvPicPr>
          <p:cNvPr id="11" name="Picture 4" descr="With animal sperm, size matters | Science | In-depth reporting on science  and technology | DW | 18.11.2015">
            <a:extLst>
              <a:ext uri="{FF2B5EF4-FFF2-40B4-BE49-F238E27FC236}">
                <a16:creationId xmlns:a16="http://schemas.microsoft.com/office/drawing/2014/main" id="{678232A3-CA79-4211-82F3-DB061F0F4720}"/>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39114" t="58327" r="54029" b="12216"/>
          <a:stretch/>
        </p:blipFill>
        <p:spPr bwMode="auto">
          <a:xfrm>
            <a:off x="5334002" y="1548060"/>
            <a:ext cx="1235119" cy="2986409"/>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2" descr="Using Neural Networks To Transform Audience Building">
            <a:extLst>
              <a:ext uri="{FF2B5EF4-FFF2-40B4-BE49-F238E27FC236}">
                <a16:creationId xmlns:a16="http://schemas.microsoft.com/office/drawing/2014/main" id="{D3646AD0-AD86-4EFB-9106-EF6ECF185CBC}"/>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9634" t="6208" r="17080" b="6308"/>
          <a:stretch/>
        </p:blipFill>
        <p:spPr bwMode="auto">
          <a:xfrm>
            <a:off x="5773729" y="1795858"/>
            <a:ext cx="375322" cy="335914"/>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2" descr="Using Neural Networks To Transform Audience Building">
            <a:extLst>
              <a:ext uri="{FF2B5EF4-FFF2-40B4-BE49-F238E27FC236}">
                <a16:creationId xmlns:a16="http://schemas.microsoft.com/office/drawing/2014/main" id="{F59B2765-ED15-471C-A050-CB6BE51DFDCD}"/>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9634" t="6208" r="17080" b="6308"/>
          <a:stretch/>
        </p:blipFill>
        <p:spPr bwMode="auto">
          <a:xfrm>
            <a:off x="9676200" y="1932789"/>
            <a:ext cx="617282" cy="552470"/>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a:extLst>
              <a:ext uri="{FF2B5EF4-FFF2-40B4-BE49-F238E27FC236}">
                <a16:creationId xmlns:a16="http://schemas.microsoft.com/office/drawing/2014/main" id="{AD60D040-3941-4285-9CC9-51A1B2332A5A}"/>
              </a:ext>
            </a:extLst>
          </p:cNvPr>
          <p:cNvSpPr txBox="1"/>
          <p:nvPr/>
        </p:nvSpPr>
        <p:spPr>
          <a:xfrm>
            <a:off x="614149" y="2055167"/>
            <a:ext cx="4347550" cy="2308324"/>
          </a:xfrm>
          <a:prstGeom prst="rect">
            <a:avLst/>
          </a:prstGeom>
          <a:noFill/>
        </p:spPr>
        <p:txBody>
          <a:bodyPr wrap="square" rtlCol="0">
            <a:spAutoFit/>
          </a:bodyPr>
          <a:lstStyle/>
          <a:p>
            <a:r>
              <a:rPr lang="en-US" dirty="0"/>
              <a:t>The effects of gravity is felt differently at different sizes</a:t>
            </a:r>
          </a:p>
          <a:p>
            <a:endParaRPr lang="en-US" dirty="0"/>
          </a:p>
          <a:p>
            <a:r>
              <a:rPr lang="en-US" dirty="0"/>
              <a:t>The normalized speed of the body is also different at different sizes</a:t>
            </a:r>
          </a:p>
          <a:p>
            <a:endParaRPr lang="en-US" dirty="0"/>
          </a:p>
          <a:p>
            <a:r>
              <a:rPr lang="en-US" dirty="0"/>
              <a:t>This means that with the changing body size, the environment of the agent changes </a:t>
            </a:r>
          </a:p>
        </p:txBody>
      </p:sp>
    </p:spTree>
    <p:extLst>
      <p:ext uri="{BB962C8B-B14F-4D97-AF65-F5344CB8AC3E}">
        <p14:creationId xmlns:p14="http://schemas.microsoft.com/office/powerpoint/2010/main" val="418467699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4" name="Picture 2">
            <a:extLst>
              <a:ext uri="{FF2B5EF4-FFF2-40B4-BE49-F238E27FC236}">
                <a16:creationId xmlns:a16="http://schemas.microsoft.com/office/drawing/2014/main" id="{918A6C31-4E29-4227-88E5-A181A7550B5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629324" y="3200399"/>
            <a:ext cx="2913127" cy="2103461"/>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4">
            <a:extLst>
              <a:ext uri="{FF2B5EF4-FFF2-40B4-BE49-F238E27FC236}">
                <a16:creationId xmlns:a16="http://schemas.microsoft.com/office/drawing/2014/main" id="{F41390CD-0336-447E-94ED-1C7767BB6799}"/>
              </a:ext>
            </a:extLst>
          </p:cNvPr>
          <p:cNvPicPr>
            <a:picLocks noChangeAspect="1"/>
          </p:cNvPicPr>
          <p:nvPr/>
        </p:nvPicPr>
        <p:blipFill>
          <a:blip r:embed="rId3"/>
          <a:stretch>
            <a:fillRect/>
          </a:stretch>
        </p:blipFill>
        <p:spPr>
          <a:xfrm>
            <a:off x="2685766" y="436657"/>
            <a:ext cx="6629400" cy="1781175"/>
          </a:xfrm>
          <a:prstGeom prst="rect">
            <a:avLst/>
          </a:prstGeom>
        </p:spPr>
      </p:pic>
      <p:sp>
        <p:nvSpPr>
          <p:cNvPr id="6" name="TextBox 5">
            <a:extLst>
              <a:ext uri="{FF2B5EF4-FFF2-40B4-BE49-F238E27FC236}">
                <a16:creationId xmlns:a16="http://schemas.microsoft.com/office/drawing/2014/main" id="{1769B561-76DB-48E1-8B4C-335005271566}"/>
              </a:ext>
            </a:extLst>
          </p:cNvPr>
          <p:cNvSpPr txBox="1"/>
          <p:nvPr/>
        </p:nvSpPr>
        <p:spPr>
          <a:xfrm>
            <a:off x="757451" y="2408830"/>
            <a:ext cx="6496334" cy="2308324"/>
          </a:xfrm>
          <a:prstGeom prst="rect">
            <a:avLst/>
          </a:prstGeom>
          <a:noFill/>
        </p:spPr>
        <p:txBody>
          <a:bodyPr wrap="square" rtlCol="0">
            <a:spAutoFit/>
          </a:bodyPr>
          <a:lstStyle/>
          <a:p>
            <a:r>
              <a:rPr lang="en-US" dirty="0"/>
              <a:t>Due to the differential effects of gravity on small and large-sized forms, the relative speed negatively correlated with body mass</a:t>
            </a:r>
          </a:p>
          <a:p>
            <a:endParaRPr lang="en-US" dirty="0"/>
          </a:p>
          <a:p>
            <a:r>
              <a:rPr lang="en-US" dirty="0"/>
              <a:t>However, the exponential coefficient becomes a lot negative for mass &gt; 30kg</a:t>
            </a:r>
          </a:p>
          <a:p>
            <a:endParaRPr lang="en-US" dirty="0"/>
          </a:p>
          <a:p>
            <a:r>
              <a:rPr lang="en-US" dirty="0"/>
              <a:t>Thus, in the same environment, different masses require different response speed for control</a:t>
            </a:r>
          </a:p>
        </p:txBody>
      </p:sp>
    </p:spTree>
    <p:extLst>
      <p:ext uri="{BB962C8B-B14F-4D97-AF65-F5344CB8AC3E}">
        <p14:creationId xmlns:p14="http://schemas.microsoft.com/office/powerpoint/2010/main" val="41042359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248B16A5-F875-48AA-BFC8-5824C0125C2C}"/>
              </a:ext>
            </a:extLst>
          </p:cNvPr>
          <p:cNvSpPr>
            <a:spLocks noGrp="1"/>
          </p:cNvSpPr>
          <p:nvPr>
            <p:ph idx="1"/>
          </p:nvPr>
        </p:nvSpPr>
        <p:spPr>
          <a:xfrm>
            <a:off x="838200" y="1825625"/>
            <a:ext cx="7060532" cy="4351338"/>
          </a:xfrm>
        </p:spPr>
        <p:txBody>
          <a:bodyPr>
            <a:normAutofit/>
          </a:bodyPr>
          <a:lstStyle/>
          <a:p>
            <a:r>
              <a:rPr lang="en-US" sz="1800" dirty="0"/>
              <a:t>As size increase, the motion behavior must change to account for the differential effect of gravitational forces on small and large body sizes</a:t>
            </a:r>
          </a:p>
          <a:p>
            <a:r>
              <a:rPr lang="en-US" sz="1800" dirty="0"/>
              <a:t>However, with a change in the environment, the motion changes:</a:t>
            </a:r>
          </a:p>
          <a:p>
            <a:pPr lvl="1"/>
            <a:endParaRPr lang="en-US" sz="1400" dirty="0"/>
          </a:p>
        </p:txBody>
      </p:sp>
      <p:grpSp>
        <p:nvGrpSpPr>
          <p:cNvPr id="7" name="Group 6">
            <a:extLst>
              <a:ext uri="{FF2B5EF4-FFF2-40B4-BE49-F238E27FC236}">
                <a16:creationId xmlns:a16="http://schemas.microsoft.com/office/drawing/2014/main" id="{73868686-DE79-4D9E-AE23-CB196B1C5709}"/>
              </a:ext>
            </a:extLst>
          </p:cNvPr>
          <p:cNvGrpSpPr/>
          <p:nvPr/>
        </p:nvGrpSpPr>
        <p:grpSpPr>
          <a:xfrm>
            <a:off x="0" y="60158"/>
            <a:ext cx="6237872" cy="1101269"/>
            <a:chOff x="782053" y="88858"/>
            <a:chExt cx="6237872" cy="1101269"/>
          </a:xfrm>
        </p:grpSpPr>
        <p:pic>
          <p:nvPicPr>
            <p:cNvPr id="5" name="Picture 4">
              <a:extLst>
                <a:ext uri="{FF2B5EF4-FFF2-40B4-BE49-F238E27FC236}">
                  <a16:creationId xmlns:a16="http://schemas.microsoft.com/office/drawing/2014/main" id="{B348E486-95A9-423F-ADBF-A0382679AE61}"/>
                </a:ext>
              </a:extLst>
            </p:cNvPr>
            <p:cNvPicPr>
              <a:picLocks noChangeAspect="1"/>
            </p:cNvPicPr>
            <p:nvPr/>
          </p:nvPicPr>
          <p:blipFill>
            <a:blip r:embed="rId4"/>
            <a:stretch>
              <a:fillRect/>
            </a:stretch>
          </p:blipFill>
          <p:spPr>
            <a:xfrm>
              <a:off x="838200" y="304302"/>
              <a:ext cx="6181725" cy="885825"/>
            </a:xfrm>
            <a:prstGeom prst="rect">
              <a:avLst/>
            </a:prstGeom>
          </p:spPr>
        </p:pic>
        <p:sp>
          <p:nvSpPr>
            <p:cNvPr id="6" name="TextBox 5">
              <a:extLst>
                <a:ext uri="{FF2B5EF4-FFF2-40B4-BE49-F238E27FC236}">
                  <a16:creationId xmlns:a16="http://schemas.microsoft.com/office/drawing/2014/main" id="{2B0C1192-4530-4724-A062-5924067612C4}"/>
                </a:ext>
              </a:extLst>
            </p:cNvPr>
            <p:cNvSpPr txBox="1"/>
            <p:nvPr/>
          </p:nvSpPr>
          <p:spPr>
            <a:xfrm>
              <a:off x="782053" y="88858"/>
              <a:ext cx="709684" cy="215444"/>
            </a:xfrm>
            <a:prstGeom prst="rect">
              <a:avLst/>
            </a:prstGeom>
            <a:noFill/>
          </p:spPr>
          <p:txBody>
            <a:bodyPr wrap="square" rtlCol="0">
              <a:spAutoFit/>
            </a:bodyPr>
            <a:lstStyle/>
            <a:p>
              <a:r>
                <a:rPr lang="en-US" sz="800" dirty="0"/>
                <a:t>2021</a:t>
              </a:r>
            </a:p>
          </p:txBody>
        </p:sp>
      </p:grpSp>
      <p:pic>
        <p:nvPicPr>
          <p:cNvPr id="2050" name="Picture 2" descr="Fig. 5. The relationship between maximal running speed and body mass in mammals is curvilinear. The graph shows a second-order polynomial fit of data from Dick and Clemente (2017), with modifications noted in Table S3. log10Maximal speed=0.9778+0.2170 (log10Body mass)−0.06015 (log10Body mass)2; N=150, R2=0.76, Sy.x=0.1617. Larger mammals (&gt;100 kg) cannot reach the top speeds achieved by moderatesized mammals; indeed, past 1000 kg, few should surpass 10 m s−1.">
            <a:extLst>
              <a:ext uri="{FF2B5EF4-FFF2-40B4-BE49-F238E27FC236}">
                <a16:creationId xmlns:a16="http://schemas.microsoft.com/office/drawing/2014/main" id="{B1B39BDF-846D-4572-924E-AE4379D0D85F}"/>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113564" y="1825624"/>
            <a:ext cx="3585641" cy="2579521"/>
          </a:xfrm>
          <a:prstGeom prst="rect">
            <a:avLst/>
          </a:prstGeom>
          <a:noFill/>
          <a:extLst>
            <a:ext uri="{909E8E84-426E-40DD-AFC4-6F175D3DCCD1}">
              <a14:hiddenFill xmlns:a14="http://schemas.microsoft.com/office/drawing/2010/main">
                <a:solidFill>
                  <a:srgbClr val="FFFFFF"/>
                </a:solidFill>
              </a14:hiddenFill>
            </a:ext>
          </a:extLst>
        </p:spPr>
      </p:pic>
      <p:pic>
        <p:nvPicPr>
          <p:cNvPr id="9" name="Picture 8">
            <a:extLst>
              <a:ext uri="{FF2B5EF4-FFF2-40B4-BE49-F238E27FC236}">
                <a16:creationId xmlns:a16="http://schemas.microsoft.com/office/drawing/2014/main" id="{62ADA425-CC79-4C91-8A1B-C744E8B4F5F0}"/>
              </a:ext>
            </a:extLst>
          </p:cNvPr>
          <p:cNvPicPr>
            <a:picLocks noChangeAspect="1"/>
          </p:cNvPicPr>
          <p:nvPr/>
        </p:nvPicPr>
        <p:blipFill>
          <a:blip r:embed="rId6"/>
          <a:stretch>
            <a:fillRect/>
          </a:stretch>
        </p:blipFill>
        <p:spPr>
          <a:xfrm>
            <a:off x="2167347" y="2958056"/>
            <a:ext cx="3782519" cy="1043238"/>
          </a:xfrm>
          <a:prstGeom prst="rect">
            <a:avLst/>
          </a:prstGeom>
        </p:spPr>
      </p:pic>
      <p:pic>
        <p:nvPicPr>
          <p:cNvPr id="11" name="Hippos running underwater">
            <a:hlinkClick r:id="" action="ppaction://media"/>
            <a:extLst>
              <a:ext uri="{FF2B5EF4-FFF2-40B4-BE49-F238E27FC236}">
                <a16:creationId xmlns:a16="http://schemas.microsoft.com/office/drawing/2014/main" id="{256D2A15-2621-434B-AE24-43190B3BA908}"/>
              </a:ext>
            </a:extLst>
          </p:cNvPr>
          <p:cNvPicPr>
            <a:picLocks noChangeAspect="1"/>
          </p:cNvPicPr>
          <p:nvPr>
            <a:videoFile r:link="rId2"/>
            <p:extLst>
              <p:ext uri="{DAA4B4D4-6D71-4841-9C94-3DE7FCFB9230}">
                <p14:media xmlns:p14="http://schemas.microsoft.com/office/powerpoint/2010/main" r:embed="rId1"/>
              </p:ext>
            </p:extLst>
          </p:nvPr>
        </p:nvPicPr>
        <p:blipFill>
          <a:blip r:embed="rId7"/>
          <a:stretch>
            <a:fillRect/>
          </a:stretch>
        </p:blipFill>
        <p:spPr>
          <a:xfrm>
            <a:off x="7898732" y="4338461"/>
            <a:ext cx="3900237" cy="2193883"/>
          </a:xfrm>
          <a:prstGeom prst="rect">
            <a:avLst/>
          </a:prstGeom>
        </p:spPr>
      </p:pic>
      <p:sp>
        <p:nvSpPr>
          <p:cNvPr id="13" name="TextBox 12">
            <a:extLst>
              <a:ext uri="{FF2B5EF4-FFF2-40B4-BE49-F238E27FC236}">
                <a16:creationId xmlns:a16="http://schemas.microsoft.com/office/drawing/2014/main" id="{58BABF1F-6435-45EA-9BE1-F1378ACE1DD9}"/>
              </a:ext>
            </a:extLst>
          </p:cNvPr>
          <p:cNvSpPr txBox="1"/>
          <p:nvPr/>
        </p:nvSpPr>
        <p:spPr>
          <a:xfrm>
            <a:off x="1847097" y="4142740"/>
            <a:ext cx="4102769" cy="2585323"/>
          </a:xfrm>
          <a:prstGeom prst="rect">
            <a:avLst/>
          </a:prstGeom>
          <a:noFill/>
        </p:spPr>
        <p:txBody>
          <a:bodyPr wrap="square" rtlCol="0">
            <a:spAutoFit/>
          </a:bodyPr>
          <a:lstStyle/>
          <a:p>
            <a:r>
              <a:rPr lang="en-US" dirty="0"/>
              <a:t>Hippos gallop rather than walking in the reduced gravity underwater</a:t>
            </a:r>
          </a:p>
          <a:p>
            <a:endParaRPr lang="en-US" dirty="0"/>
          </a:p>
          <a:p>
            <a:r>
              <a:rPr lang="en-US" dirty="0"/>
              <a:t>Similarly, Under conditions of reduced gravity, humans switch from a walk to a run at slower speeds (</a:t>
            </a:r>
            <a:r>
              <a:rPr lang="en-US" dirty="0" err="1"/>
              <a:t>Kram</a:t>
            </a:r>
            <a:r>
              <a:rPr lang="en-US" dirty="0"/>
              <a:t> et al. 1997)</a:t>
            </a:r>
          </a:p>
          <a:p>
            <a:endParaRPr lang="en-US" dirty="0"/>
          </a:p>
          <a:p>
            <a:r>
              <a:rPr lang="en-US" dirty="0"/>
              <a:t>This might be the effect of same control frequency under different environments. </a:t>
            </a:r>
          </a:p>
        </p:txBody>
      </p:sp>
    </p:spTree>
    <p:extLst>
      <p:ext uri="{BB962C8B-B14F-4D97-AF65-F5344CB8AC3E}">
        <p14:creationId xmlns:p14="http://schemas.microsoft.com/office/powerpoint/2010/main" val="124255413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44582" fill="hold"/>
                                        <p:tgtEl>
                                          <p:spTgt spid="11"/>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11"/>
                </p:tgtEl>
              </p:cMediaNode>
            </p:video>
            <p:seq concurrent="1" nextAc="seek">
              <p:cTn id="8" restart="whenNotActive" fill="hold" evtFilter="cancelBubble" nodeType="interactiveSeq">
                <p:stCondLst>
                  <p:cond evt="onClick" delay="0">
                    <p:tgtEl>
                      <p:spTgt spid="11"/>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11"/>
                                        </p:tgtEl>
                                      </p:cBhvr>
                                    </p:cmd>
                                  </p:childTnLst>
                                </p:cTn>
                              </p:par>
                            </p:childTnLst>
                          </p:cTn>
                        </p:par>
                      </p:childTnLst>
                    </p:cTn>
                  </p:par>
                </p:childTnLst>
              </p:cTn>
              <p:nextCondLst>
                <p:cond evt="onClick" delay="0">
                  <p:tgtEl>
                    <p:spTgt spid="11"/>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E0C447BD-C05B-4F53-97FD-E95CA7FA27DB}"/>
              </a:ext>
            </a:extLst>
          </p:cNvPr>
          <p:cNvPicPr>
            <a:picLocks noChangeAspect="1"/>
          </p:cNvPicPr>
          <p:nvPr/>
        </p:nvPicPr>
        <p:blipFill>
          <a:blip r:embed="rId2"/>
          <a:stretch>
            <a:fillRect/>
          </a:stretch>
        </p:blipFill>
        <p:spPr>
          <a:xfrm>
            <a:off x="838200" y="290892"/>
            <a:ext cx="1966539" cy="1531321"/>
          </a:xfrm>
          <a:prstGeom prst="rect">
            <a:avLst/>
          </a:prstGeom>
        </p:spPr>
      </p:pic>
      <p:sp>
        <p:nvSpPr>
          <p:cNvPr id="6" name="TextBox 5">
            <a:extLst>
              <a:ext uri="{FF2B5EF4-FFF2-40B4-BE49-F238E27FC236}">
                <a16:creationId xmlns:a16="http://schemas.microsoft.com/office/drawing/2014/main" id="{1FAA439D-B986-4AA1-8A15-652EF595FFAD}"/>
              </a:ext>
            </a:extLst>
          </p:cNvPr>
          <p:cNvSpPr txBox="1"/>
          <p:nvPr/>
        </p:nvSpPr>
        <p:spPr>
          <a:xfrm>
            <a:off x="893928" y="2013045"/>
            <a:ext cx="8911988" cy="1477328"/>
          </a:xfrm>
          <a:prstGeom prst="rect">
            <a:avLst/>
          </a:prstGeom>
          <a:noFill/>
        </p:spPr>
        <p:txBody>
          <a:bodyPr wrap="square" rtlCol="0">
            <a:spAutoFit/>
          </a:bodyPr>
          <a:lstStyle/>
          <a:p>
            <a:r>
              <a:rPr lang="en-US" dirty="0"/>
              <a:t>For large animals, the importance of gravity and momentum increases and passive muscle properties decrease with limb size, thus they should devote more neural resources to hazard avoidance</a:t>
            </a:r>
          </a:p>
          <a:p>
            <a:endParaRPr lang="en-US" dirty="0"/>
          </a:p>
          <a:p>
            <a:endParaRPr lang="en-US" dirty="0"/>
          </a:p>
        </p:txBody>
      </p:sp>
      <p:pic>
        <p:nvPicPr>
          <p:cNvPr id="8" name="Picture 7">
            <a:extLst>
              <a:ext uri="{FF2B5EF4-FFF2-40B4-BE49-F238E27FC236}">
                <a16:creationId xmlns:a16="http://schemas.microsoft.com/office/drawing/2014/main" id="{3625CF3E-8ECA-4C2E-B539-99B07DA3B19B}"/>
              </a:ext>
            </a:extLst>
          </p:cNvPr>
          <p:cNvPicPr>
            <a:picLocks noChangeAspect="1"/>
          </p:cNvPicPr>
          <p:nvPr/>
        </p:nvPicPr>
        <p:blipFill>
          <a:blip r:embed="rId3"/>
          <a:stretch>
            <a:fillRect/>
          </a:stretch>
        </p:blipFill>
        <p:spPr>
          <a:xfrm>
            <a:off x="5616135" y="3252959"/>
            <a:ext cx="6286559" cy="3108846"/>
          </a:xfrm>
          <a:prstGeom prst="rect">
            <a:avLst/>
          </a:prstGeom>
        </p:spPr>
      </p:pic>
      <p:sp>
        <p:nvSpPr>
          <p:cNvPr id="9" name="TextBox 8">
            <a:extLst>
              <a:ext uri="{FF2B5EF4-FFF2-40B4-BE49-F238E27FC236}">
                <a16:creationId xmlns:a16="http://schemas.microsoft.com/office/drawing/2014/main" id="{E94CD381-72A1-4FE7-8CFA-C9E631B6181A}"/>
              </a:ext>
            </a:extLst>
          </p:cNvPr>
          <p:cNvSpPr txBox="1"/>
          <p:nvPr/>
        </p:nvSpPr>
        <p:spPr>
          <a:xfrm>
            <a:off x="838200" y="3346402"/>
            <a:ext cx="4517409" cy="1200329"/>
          </a:xfrm>
          <a:prstGeom prst="rect">
            <a:avLst/>
          </a:prstGeom>
          <a:noFill/>
        </p:spPr>
        <p:txBody>
          <a:bodyPr wrap="square" rtlCol="0">
            <a:spAutoFit/>
          </a:bodyPr>
          <a:lstStyle/>
          <a:p>
            <a:r>
              <a:rPr lang="en-US" dirty="0"/>
              <a:t>Limbs have shorter periods than pendulums of the same length</a:t>
            </a:r>
          </a:p>
          <a:p>
            <a:endParaRPr lang="en-US" dirty="0"/>
          </a:p>
          <a:p>
            <a:endParaRPr lang="en-US" dirty="0"/>
          </a:p>
        </p:txBody>
      </p:sp>
    </p:spTree>
    <p:extLst>
      <p:ext uri="{BB962C8B-B14F-4D97-AF65-F5344CB8AC3E}">
        <p14:creationId xmlns:p14="http://schemas.microsoft.com/office/powerpoint/2010/main" val="15819438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E0C447BD-C05B-4F53-97FD-E95CA7FA27DB}"/>
              </a:ext>
            </a:extLst>
          </p:cNvPr>
          <p:cNvPicPr>
            <a:picLocks noChangeAspect="1"/>
          </p:cNvPicPr>
          <p:nvPr/>
        </p:nvPicPr>
        <p:blipFill>
          <a:blip r:embed="rId2"/>
          <a:stretch>
            <a:fillRect/>
          </a:stretch>
        </p:blipFill>
        <p:spPr>
          <a:xfrm>
            <a:off x="838200" y="290892"/>
            <a:ext cx="1966539" cy="1531321"/>
          </a:xfrm>
          <a:prstGeom prst="rect">
            <a:avLst/>
          </a:prstGeom>
        </p:spPr>
      </p:pic>
      <p:pic>
        <p:nvPicPr>
          <p:cNvPr id="8" name="Picture 7">
            <a:extLst>
              <a:ext uri="{FF2B5EF4-FFF2-40B4-BE49-F238E27FC236}">
                <a16:creationId xmlns:a16="http://schemas.microsoft.com/office/drawing/2014/main" id="{3625CF3E-8ECA-4C2E-B539-99B07DA3B19B}"/>
              </a:ext>
            </a:extLst>
          </p:cNvPr>
          <p:cNvPicPr>
            <a:picLocks noChangeAspect="1"/>
          </p:cNvPicPr>
          <p:nvPr/>
        </p:nvPicPr>
        <p:blipFill>
          <a:blip r:embed="rId3"/>
          <a:stretch>
            <a:fillRect/>
          </a:stretch>
        </p:blipFill>
        <p:spPr>
          <a:xfrm>
            <a:off x="5732141" y="290892"/>
            <a:ext cx="6286559" cy="3108846"/>
          </a:xfrm>
          <a:prstGeom prst="rect">
            <a:avLst/>
          </a:prstGeom>
        </p:spPr>
      </p:pic>
      <p:pic>
        <p:nvPicPr>
          <p:cNvPr id="4098" name="Picture 2" descr="Jellycat Rolbie Sheep + Reviews | Crate &amp;amp; Kids">
            <a:extLst>
              <a:ext uri="{FF2B5EF4-FFF2-40B4-BE49-F238E27FC236}">
                <a16:creationId xmlns:a16="http://schemas.microsoft.com/office/drawing/2014/main" id="{D08DB747-4E05-47D8-AAA7-69BB4F806F49}"/>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262416" y="3754270"/>
            <a:ext cx="1595651" cy="1595651"/>
          </a:xfrm>
          <a:prstGeom prst="rect">
            <a:avLst/>
          </a:prstGeom>
          <a:noFill/>
          <a:extLst>
            <a:ext uri="{909E8E84-426E-40DD-AFC4-6F175D3DCCD1}">
              <a14:hiddenFill xmlns:a14="http://schemas.microsoft.com/office/drawing/2010/main">
                <a:solidFill>
                  <a:srgbClr val="FFFFFF"/>
                </a:solidFill>
              </a14:hiddenFill>
            </a:ext>
          </a:extLst>
        </p:spPr>
      </p:pic>
      <p:pic>
        <p:nvPicPr>
          <p:cNvPr id="4100" name="Picture 4" descr="Understand Your Horse&amp;#39;s Body Language | RSPCA">
            <a:extLst>
              <a:ext uri="{FF2B5EF4-FFF2-40B4-BE49-F238E27FC236}">
                <a16:creationId xmlns:a16="http://schemas.microsoft.com/office/drawing/2014/main" id="{A6C030DB-D4CB-4E98-A0D7-3B201FC9200A}"/>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flipH="1">
            <a:off x="1090682" y="5374953"/>
            <a:ext cx="2314434" cy="1483047"/>
          </a:xfrm>
          <a:prstGeom prst="rect">
            <a:avLst/>
          </a:prstGeom>
          <a:noFill/>
          <a:extLst>
            <a:ext uri="{909E8E84-426E-40DD-AFC4-6F175D3DCCD1}">
              <a14:hiddenFill xmlns:a14="http://schemas.microsoft.com/office/drawing/2010/main">
                <a:solidFill>
                  <a:srgbClr val="FFFFFF"/>
                </a:solidFill>
              </a14:hiddenFill>
            </a:ext>
          </a:extLst>
        </p:spPr>
      </p:pic>
      <p:pic>
        <p:nvPicPr>
          <p:cNvPr id="4102" name="Picture 6" descr="Brick Wallpapers: Free HD Download [500+ HQ] | Unsplash">
            <a:extLst>
              <a:ext uri="{FF2B5EF4-FFF2-40B4-BE49-F238E27FC236}">
                <a16:creationId xmlns:a16="http://schemas.microsoft.com/office/drawing/2014/main" id="{4CF5E7E0-D6E5-4BB7-B765-D55BD71A79EB}"/>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6595568" y="3605699"/>
            <a:ext cx="688948" cy="2905688"/>
          </a:xfrm>
          <a:prstGeom prst="rect">
            <a:avLst/>
          </a:prstGeom>
          <a:noFill/>
          <a:extLst>
            <a:ext uri="{909E8E84-426E-40DD-AFC4-6F175D3DCCD1}">
              <a14:hiddenFill xmlns:a14="http://schemas.microsoft.com/office/drawing/2010/main">
                <a:solidFill>
                  <a:srgbClr val="FFFFFF"/>
                </a:solidFill>
              </a14:hiddenFill>
            </a:ext>
          </a:extLst>
        </p:spPr>
      </p:pic>
      <p:sp>
        <p:nvSpPr>
          <p:cNvPr id="2" name="TextBox 1">
            <a:extLst>
              <a:ext uri="{FF2B5EF4-FFF2-40B4-BE49-F238E27FC236}">
                <a16:creationId xmlns:a16="http://schemas.microsoft.com/office/drawing/2014/main" id="{7205ECA6-D6BC-4747-A3D0-889A05AF3CF9}"/>
              </a:ext>
            </a:extLst>
          </p:cNvPr>
          <p:cNvSpPr txBox="1"/>
          <p:nvPr/>
        </p:nvSpPr>
        <p:spPr>
          <a:xfrm>
            <a:off x="7615908" y="3605699"/>
            <a:ext cx="4402791" cy="3139321"/>
          </a:xfrm>
          <a:prstGeom prst="rect">
            <a:avLst/>
          </a:prstGeom>
          <a:noFill/>
        </p:spPr>
        <p:txBody>
          <a:bodyPr wrap="square" rtlCol="0">
            <a:spAutoFit/>
          </a:bodyPr>
          <a:lstStyle/>
          <a:p>
            <a:r>
              <a:rPr lang="en-US" dirty="0"/>
              <a:t>Small animals absorb inconsequential energies </a:t>
            </a:r>
          </a:p>
          <a:p>
            <a:endParaRPr lang="en-US" dirty="0"/>
          </a:p>
          <a:p>
            <a:r>
              <a:rPr lang="en-US" dirty="0"/>
              <a:t>Not running into walls matter more for horses than mice</a:t>
            </a:r>
          </a:p>
          <a:p>
            <a:endParaRPr lang="en-US" dirty="0"/>
          </a:p>
          <a:p>
            <a:r>
              <a:rPr lang="en-US" dirty="0"/>
              <a:t>Large animals would therefore be predicated to engage in high-speed locomotion less often and when doing so, plan their routes in greater detail. Thus devote more neural machinery to locomotion</a:t>
            </a:r>
          </a:p>
        </p:txBody>
      </p:sp>
    </p:spTree>
    <p:extLst>
      <p:ext uri="{BB962C8B-B14F-4D97-AF65-F5344CB8AC3E}">
        <p14:creationId xmlns:p14="http://schemas.microsoft.com/office/powerpoint/2010/main" val="217073310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1" presetClass="path" presetSubtype="0" accel="50000" decel="50000" fill="hold" nodeType="clickEffect">
                                  <p:stCondLst>
                                    <p:cond delay="0"/>
                                  </p:stCondLst>
                                  <p:childTnLst>
                                    <p:animMotion origin="layout" path="M 3.33333E-6 -3.7037E-7 C 3.33333E-6 0.00023 0.31953 0.00694 0.37773 0.00625 C 0.4358 0.00532 0.35937 -0.04792 0.34869 -0.00463 C 0.32565 -0.00463 0.30182 0.13403 0.30182 0.27338 C 0.30182 0.20301 0.28997 0.13403 0.27877 0.13403 C 0.26679 0.13403 0.25586 0.20394 0.25586 0.27338 C 0.25586 0.23819 0.24987 0.20301 0.24388 0.20301 C 0.23789 0.20301 0.23203 0.23704 0.23203 0.27338 C 0.23203 0.25532 0.2289 0.23819 0.22604 0.23819 C 0.22304 0.23819 0.22044 0.25532 0.22044 0.27338 C 0.22044 0.26412 0.21888 0.25532 0.21731 0.25532 C 0.21666 0.25532 0.21432 0.26412 0.21432 0.27338 C 0.21432 0.26829 0.21354 0.26412 0.21289 0.26412 C 0.21289 0.26227 0.21146 0.26782 0.21146 0.27338 C 0.21146 0.27083 0.21146 0.26829 0.21067 0.26829 C 0.21067 0.26944 0.20989 0.27107 0.20989 0.27338 L 0.20989 0.26944 C 0.20898 0.26944 0.20898 0.27083 0.20898 0.27176 C 0.20833 0.27176 0.20833 0.27107 0.20833 0.26944 C 0.20755 0.26944 0.20755 0.27083 0.20755 0.27176 " pathEditMode="relative" rAng="0" ptsTypes="AAAAAAAAAAAAAAAAAAAA">
                                      <p:cBhvr>
                                        <p:cTn id="6" dur="2000" fill="hold"/>
                                        <p:tgtEl>
                                          <p:spTgt spid="4098"/>
                                        </p:tgtEl>
                                        <p:attrNameLst>
                                          <p:attrName>ppt_x</p:attrName>
                                          <p:attrName>ppt_y</p:attrName>
                                        </p:attrNameLst>
                                      </p:cBhvr>
                                      <p:rCtr x="19961" y="12593"/>
                                    </p:animMotion>
                                  </p:childTnLst>
                                </p:cTn>
                              </p:par>
                            </p:childTnLst>
                          </p:cTn>
                        </p:par>
                      </p:childTnLst>
                    </p:cTn>
                  </p:par>
                  <p:par>
                    <p:cTn id="7" fill="hold">
                      <p:stCondLst>
                        <p:cond delay="indefinite"/>
                      </p:stCondLst>
                      <p:childTnLst>
                        <p:par>
                          <p:cTn id="8" fill="hold">
                            <p:stCondLst>
                              <p:cond delay="0"/>
                            </p:stCondLst>
                            <p:childTnLst>
                              <p:par>
                                <p:cTn id="9" presetID="41" presetClass="path" presetSubtype="0" accel="50000" decel="50000" fill="hold" nodeType="clickEffect">
                                  <p:stCondLst>
                                    <p:cond delay="0"/>
                                  </p:stCondLst>
                                  <p:childTnLst>
                                    <p:animMotion origin="layout" path="M -2.29167E-6 2.96296E-6 C -2.29167E-6 -0.0007 0.30052 -0.19144 0.35104 -0.23264 C 0.40143 -0.27385 0.32201 -0.28635 0.303 -0.24723 C 0.26133 -0.24723 0.21901 -0.12223 0.21901 0.00393 C 0.21901 -0.05996 0.19727 -0.12223 0.17748 -0.12223 C 0.15612 -0.12223 0.13568 -0.0588 0.13568 0.00393 C 0.13568 -0.02778 0.12526 -0.05996 0.11459 -0.05996 C 0.10417 -0.05996 0.09349 -0.02894 0.09349 0.00393 C 0.09349 -0.01297 0.08776 -0.02778 0.08255 -0.02778 C 0.07748 -0.02778 0.07188 -0.01204 0.07188 0.00393 C 0.07188 -0.00486 0.06953 -0.01297 0.06667 -0.01297 C 0.06498 -0.01297 0.06146 -0.00486 0.06146 0.00393 C 0.06146 2.96296E-6 0.06003 -0.00486 0.05821 -0.00486 C 0.05821 -0.00602 0.05573 -0.00116 0.05573 0.00393 C 0.05573 0.00115 0.05573 2.96296E-6 0.0543 2.96296E-6 C 0.0543 0.00046 0.05326 0.00115 0.05326 0.00393 L 0.05326 0.00046 C 0.05183 0.00046 0.05183 0.00115 0.05183 0.00277 C 0.05052 0.00277 0.05052 0.00115 0.05052 0.00046 C 0.04935 0.00046 0.04935 0.00115 0.04935 0.00277 " pathEditMode="relative" rAng="0" ptsTypes="AAAAAAAAAAAAAAAAAAAA">
                                      <p:cBhvr>
                                        <p:cTn id="10" dur="2000" fill="hold"/>
                                        <p:tgtEl>
                                          <p:spTgt spid="4100"/>
                                        </p:tgtEl>
                                        <p:attrNameLst>
                                          <p:attrName>ppt_x</p:attrName>
                                          <p:attrName>ppt_y</p:attrName>
                                        </p:attrNameLst>
                                      </p:cBhvr>
                                      <p:rCtr x="18372" y="-13356"/>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E0C447BD-C05B-4F53-97FD-E95CA7FA27DB}"/>
              </a:ext>
            </a:extLst>
          </p:cNvPr>
          <p:cNvPicPr>
            <a:picLocks noChangeAspect="1"/>
          </p:cNvPicPr>
          <p:nvPr/>
        </p:nvPicPr>
        <p:blipFill>
          <a:blip r:embed="rId2"/>
          <a:stretch>
            <a:fillRect/>
          </a:stretch>
        </p:blipFill>
        <p:spPr>
          <a:xfrm>
            <a:off x="838200" y="290892"/>
            <a:ext cx="1966539" cy="1531321"/>
          </a:xfrm>
          <a:prstGeom prst="rect">
            <a:avLst/>
          </a:prstGeom>
        </p:spPr>
      </p:pic>
      <p:pic>
        <p:nvPicPr>
          <p:cNvPr id="8" name="Picture 7">
            <a:extLst>
              <a:ext uri="{FF2B5EF4-FFF2-40B4-BE49-F238E27FC236}">
                <a16:creationId xmlns:a16="http://schemas.microsoft.com/office/drawing/2014/main" id="{3625CF3E-8ECA-4C2E-B539-99B07DA3B19B}"/>
              </a:ext>
            </a:extLst>
          </p:cNvPr>
          <p:cNvPicPr>
            <a:picLocks noChangeAspect="1"/>
          </p:cNvPicPr>
          <p:nvPr/>
        </p:nvPicPr>
        <p:blipFill>
          <a:blip r:embed="rId3"/>
          <a:stretch>
            <a:fillRect/>
          </a:stretch>
        </p:blipFill>
        <p:spPr>
          <a:xfrm>
            <a:off x="5732141" y="290892"/>
            <a:ext cx="6286559" cy="3108846"/>
          </a:xfrm>
          <a:prstGeom prst="rect">
            <a:avLst/>
          </a:prstGeom>
        </p:spPr>
      </p:pic>
      <p:sp>
        <p:nvSpPr>
          <p:cNvPr id="2" name="TextBox 1">
            <a:extLst>
              <a:ext uri="{FF2B5EF4-FFF2-40B4-BE49-F238E27FC236}">
                <a16:creationId xmlns:a16="http://schemas.microsoft.com/office/drawing/2014/main" id="{7205ECA6-D6BC-4747-A3D0-889A05AF3CF9}"/>
              </a:ext>
            </a:extLst>
          </p:cNvPr>
          <p:cNvSpPr txBox="1"/>
          <p:nvPr/>
        </p:nvSpPr>
        <p:spPr>
          <a:xfrm>
            <a:off x="838200" y="2114428"/>
            <a:ext cx="4820034" cy="4524315"/>
          </a:xfrm>
          <a:prstGeom prst="rect">
            <a:avLst/>
          </a:prstGeom>
          <a:noFill/>
        </p:spPr>
        <p:txBody>
          <a:bodyPr wrap="square" rtlCol="0">
            <a:spAutoFit/>
          </a:bodyPr>
          <a:lstStyle/>
          <a:p>
            <a:r>
              <a:rPr lang="en-US" dirty="0"/>
              <a:t>Does the decrease in cycle period compensate for it?</a:t>
            </a:r>
          </a:p>
          <a:p>
            <a:endParaRPr lang="en-US" dirty="0"/>
          </a:p>
          <a:p>
            <a:r>
              <a:rPr lang="en-US" b="1" dirty="0"/>
              <a:t>To alter leg movements in a single locomotor cycle:</a:t>
            </a:r>
          </a:p>
          <a:p>
            <a:endParaRPr lang="en-US" b="1" dirty="0"/>
          </a:p>
          <a:p>
            <a:r>
              <a:rPr lang="en-US" dirty="0"/>
              <a:t>Mice have ~78 </a:t>
            </a:r>
            <a:r>
              <a:rPr lang="en-US" dirty="0" err="1"/>
              <a:t>ms</a:t>
            </a:r>
            <a:r>
              <a:rPr lang="en-US" dirty="0"/>
              <a:t> and horses ~450 </a:t>
            </a:r>
            <a:r>
              <a:rPr lang="en-US" dirty="0" err="1"/>
              <a:t>ms</a:t>
            </a:r>
            <a:r>
              <a:rPr lang="en-US" dirty="0"/>
              <a:t> for spinal based calculations</a:t>
            </a:r>
          </a:p>
          <a:p>
            <a:endParaRPr lang="en-US" dirty="0"/>
          </a:p>
          <a:p>
            <a:r>
              <a:rPr lang="en-US" dirty="0"/>
              <a:t>Mice have ~76 </a:t>
            </a:r>
            <a:r>
              <a:rPr lang="en-US" dirty="0" err="1"/>
              <a:t>ms</a:t>
            </a:r>
            <a:r>
              <a:rPr lang="en-US" dirty="0"/>
              <a:t> and horses ~350 </a:t>
            </a:r>
            <a:r>
              <a:rPr lang="en-US" dirty="0" err="1"/>
              <a:t>ms</a:t>
            </a:r>
            <a:r>
              <a:rPr lang="en-US" dirty="0"/>
              <a:t> for brain based calculations</a:t>
            </a:r>
          </a:p>
          <a:p>
            <a:endParaRPr lang="en-US" dirty="0"/>
          </a:p>
          <a:p>
            <a:r>
              <a:rPr lang="en-US" dirty="0"/>
              <a:t>Thus, horses have enough time to use a network of 35-45 neurons and mince a network of 8 neurons</a:t>
            </a:r>
          </a:p>
          <a:p>
            <a:endParaRPr lang="en-US" dirty="0"/>
          </a:p>
        </p:txBody>
      </p:sp>
      <p:sp>
        <p:nvSpPr>
          <p:cNvPr id="9" name="TextBox 8">
            <a:extLst>
              <a:ext uri="{FF2B5EF4-FFF2-40B4-BE49-F238E27FC236}">
                <a16:creationId xmlns:a16="http://schemas.microsoft.com/office/drawing/2014/main" id="{E2D353CB-FB2D-4A61-BD57-F8DE9CCE3213}"/>
              </a:ext>
            </a:extLst>
          </p:cNvPr>
          <p:cNvSpPr txBox="1"/>
          <p:nvPr/>
        </p:nvSpPr>
        <p:spPr>
          <a:xfrm>
            <a:off x="5826909" y="3530816"/>
            <a:ext cx="6097022" cy="2308324"/>
          </a:xfrm>
          <a:prstGeom prst="rect">
            <a:avLst/>
          </a:prstGeom>
          <a:noFill/>
        </p:spPr>
        <p:txBody>
          <a:bodyPr wrap="square">
            <a:spAutoFit/>
          </a:bodyPr>
          <a:lstStyle/>
          <a:p>
            <a:r>
              <a:rPr lang="en-US" b="1" dirty="0"/>
              <a:t>Long legged animals can thus devote greater neural resources to intra-stride alterations</a:t>
            </a:r>
          </a:p>
          <a:p>
            <a:endParaRPr lang="en-US" dirty="0"/>
          </a:p>
          <a:p>
            <a:r>
              <a:rPr lang="en-US" b="1" dirty="0"/>
              <a:t>Alternatively, an RL agent in a long-legged body can operated at slower frequency</a:t>
            </a:r>
          </a:p>
          <a:p>
            <a:endParaRPr lang="en-US" b="1" dirty="0"/>
          </a:p>
          <a:p>
            <a:r>
              <a:rPr lang="en-US" dirty="0"/>
              <a:t>For smaller animals, stride correction thus does not happen due to neural signals but via biomechanical mechanisms</a:t>
            </a:r>
          </a:p>
        </p:txBody>
      </p:sp>
    </p:spTree>
    <p:extLst>
      <p:ext uri="{BB962C8B-B14F-4D97-AF65-F5344CB8AC3E}">
        <p14:creationId xmlns:p14="http://schemas.microsoft.com/office/powerpoint/2010/main" val="406240050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B768A67A-F0AD-4D2E-A7D3-CA59156DE30C}"/>
              </a:ext>
            </a:extLst>
          </p:cNvPr>
          <p:cNvSpPr>
            <a:spLocks noGrp="1"/>
          </p:cNvSpPr>
          <p:nvPr>
            <p:ph idx="1"/>
          </p:nvPr>
        </p:nvSpPr>
        <p:spPr>
          <a:xfrm>
            <a:off x="838200" y="1825625"/>
            <a:ext cx="7910015" cy="4351338"/>
          </a:xfrm>
        </p:spPr>
        <p:txBody>
          <a:bodyPr>
            <a:normAutofit/>
          </a:bodyPr>
          <a:lstStyle/>
          <a:p>
            <a:r>
              <a:rPr lang="en-US" sz="1800" dirty="0"/>
              <a:t>Large mammals experience total delays ~17 times longer than smaller mammals (in control)</a:t>
            </a:r>
          </a:p>
          <a:p>
            <a:r>
              <a:rPr lang="en-US" sz="1800" dirty="0"/>
              <a:t>Large mammals have longer to respond however, the movement duration scales only with the square root of limb length</a:t>
            </a:r>
          </a:p>
          <a:p>
            <a:r>
              <a:rPr lang="en-US" sz="1800" b="1" dirty="0"/>
              <a:t>Why not have shorter delays for larger mammals given how important it is??</a:t>
            </a:r>
          </a:p>
          <a:p>
            <a:r>
              <a:rPr lang="en-US" sz="1800" dirty="0"/>
              <a:t>This would require increased energy, fewer nerve fibers in a nerve and thus reduction in the precision at which animals can sense and respond to stimuli</a:t>
            </a:r>
          </a:p>
          <a:p>
            <a:r>
              <a:rPr lang="en-US" sz="1800" dirty="0"/>
              <a:t>In order to deal with this, the locomotion speed of the mammal decreases with size</a:t>
            </a:r>
          </a:p>
          <a:p>
            <a:r>
              <a:rPr lang="en-US" sz="1800" dirty="0"/>
              <a:t>Another solution is to predict the best future motor response. This is only a useful strategy for large animals in which the synaptic delays associated with neural computation are short relative to movement durations</a:t>
            </a:r>
          </a:p>
          <a:p>
            <a:endParaRPr lang="en-US" sz="1800" dirty="0"/>
          </a:p>
          <a:p>
            <a:endParaRPr lang="en-US" sz="1800" dirty="0"/>
          </a:p>
        </p:txBody>
      </p:sp>
      <p:pic>
        <p:nvPicPr>
          <p:cNvPr id="5" name="Picture 4">
            <a:extLst>
              <a:ext uri="{FF2B5EF4-FFF2-40B4-BE49-F238E27FC236}">
                <a16:creationId xmlns:a16="http://schemas.microsoft.com/office/drawing/2014/main" id="{A9226369-5E5C-4D44-8AD0-42D7B62C11D3}"/>
              </a:ext>
            </a:extLst>
          </p:cNvPr>
          <p:cNvPicPr>
            <a:picLocks noChangeAspect="1"/>
          </p:cNvPicPr>
          <p:nvPr/>
        </p:nvPicPr>
        <p:blipFill>
          <a:blip r:embed="rId2"/>
          <a:stretch>
            <a:fillRect/>
          </a:stretch>
        </p:blipFill>
        <p:spPr>
          <a:xfrm>
            <a:off x="838200" y="230874"/>
            <a:ext cx="4124325" cy="1524000"/>
          </a:xfrm>
          <a:prstGeom prst="rect">
            <a:avLst/>
          </a:prstGeom>
        </p:spPr>
      </p:pic>
      <p:pic>
        <p:nvPicPr>
          <p:cNvPr id="5122" name="Picture 2" descr="Figure 1. Component delays superimposed on example recordings of nerve fibre activity, muscle activity and muscle force. The total time between stimulus onset and peak muscle force, termed total delay, incorporates several sources of delay, termed component delays. Here, we conceptually illustrate component delays by showing their predicted durations for a hypothetical 1 kg animal (coloured areas), calculated from the results of our systematic review (table 1). We considered component delays in the context of the simple monosynaptic reflex pathway initiated by an external stimulus such as a tendon tap. We defined sensing delay as the time from the onset of a stretch in the ankle extensor muscles to the generation of an action potential in a stretch-sensitive sensory receptor, nerve conduction delay as the time to transmit the action potential along the length of the sensory and motor nerve fibres, synaptic delay as the time for the action potential to be transferred from the sensory nerve fibre to the motor nerve fibre at a single synapse in the spinal cord, neuromuscular junction delay as the time for the action potential to be transferred from the motor nerve fibre to muscle fibres at the neuromuscular junction in the muscle, electromechanical delay as the time for the action potential to be conducted along muscle fibres and for molecular mechanisms involved in cross-bridge formation to be activated, and force generation delay as the time for the muscle to develop peak twitch force. We include the time lag to the peak force response as part of the total sensorimotor delay, with the understanding that the first onset of force precedes peak force. Electromyography (EMG) onset ¼ the onset of electrical activity in the muscle, as detected by EMG.">
            <a:extLst>
              <a:ext uri="{FF2B5EF4-FFF2-40B4-BE49-F238E27FC236}">
                <a16:creationId xmlns:a16="http://schemas.microsoft.com/office/drawing/2014/main" id="{6BFB7D1B-40F8-4E80-9CB9-FEC3619DA29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114941" y="2777319"/>
            <a:ext cx="2935867" cy="3916907"/>
          </a:xfrm>
          <a:prstGeom prst="rect">
            <a:avLst/>
          </a:prstGeom>
          <a:noFill/>
          <a:extLst>
            <a:ext uri="{909E8E84-426E-40DD-AFC4-6F175D3DCCD1}">
              <a14:hiddenFill xmlns:a14="http://schemas.microsoft.com/office/drawing/2010/main">
                <a:solidFill>
                  <a:srgbClr val="FFFFFF"/>
                </a:solidFill>
              </a14:hiddenFill>
            </a:ext>
          </a:extLst>
        </p:spPr>
      </p:pic>
      <p:pic>
        <p:nvPicPr>
          <p:cNvPr id="5126" name="Picture 6" descr="Figure 4. Component delays (coloured areas) expressed as fractions of total delay. The fraction of an animal’s total delay required by each component delay is represented by the vertical thickness of the corresponding coloured area at the horizontal location appropriate for the animal’s mass.">
            <a:extLst>
              <a:ext uri="{FF2B5EF4-FFF2-40B4-BE49-F238E27FC236}">
                <a16:creationId xmlns:a16="http://schemas.microsoft.com/office/drawing/2014/main" id="{FAD4C833-E50B-4EF0-A39B-5187AD23D77B}"/>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911975" y="163774"/>
            <a:ext cx="3138833" cy="230434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11002150"/>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1794</TotalTime>
  <Words>585</Words>
  <Application>Microsoft Office PowerPoint</Application>
  <PresentationFormat>Widescreen</PresentationFormat>
  <Paragraphs>65</Paragraphs>
  <Slides>10</Slides>
  <Notes>0</Notes>
  <HiddenSlides>0</HiddenSlides>
  <MMClips>1</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10</vt:i4>
      </vt:variant>
    </vt:vector>
  </HeadingPairs>
  <TitlesOfParts>
    <vt:vector size="14" baseType="lpstr">
      <vt:lpstr>Arial</vt:lpstr>
      <vt:lpstr>Calibri</vt:lpstr>
      <vt:lpstr>Calibri Light</vt:lpstr>
      <vt:lpstr>Office Theme</vt:lpstr>
      <vt:lpstr>Response time vs. Environment</vt:lpstr>
      <vt:lpstr>Different response times in different environments</vt:lpstr>
      <vt:lpstr>Different response times in different environments</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Response time vs. Environment</dc:title>
  <dc:creator>Devdhar Patel</dc:creator>
  <cp:lastModifiedBy>Devdhar Patel</cp:lastModifiedBy>
  <cp:revision>3</cp:revision>
  <dcterms:created xsi:type="dcterms:W3CDTF">2021-11-22T17:33:02Z</dcterms:created>
  <dcterms:modified xsi:type="dcterms:W3CDTF">2021-11-23T23:27:32Z</dcterms:modified>
</cp:coreProperties>
</file>

<file path=docProps/thumbnail.jpeg>
</file>